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00" r:id="rId4"/>
    <p:sldMasterId id="2147483713" r:id="rId5"/>
  </p:sldMasterIdLst>
  <p:notesMasterIdLst>
    <p:notesMasterId r:id="rId56"/>
  </p:notesMasterIdLst>
  <p:handoutMasterIdLst>
    <p:handoutMasterId r:id="rId57"/>
  </p:handoutMasterIdLst>
  <p:sldIdLst>
    <p:sldId id="30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58" r:id="rId20"/>
    <p:sldId id="276" r:id="rId21"/>
    <p:sldId id="277" r:id="rId22"/>
    <p:sldId id="278" r:id="rId23"/>
    <p:sldId id="279" r:id="rId24"/>
    <p:sldId id="310" r:id="rId25"/>
    <p:sldId id="309" r:id="rId26"/>
    <p:sldId id="311" r:id="rId27"/>
    <p:sldId id="280" r:id="rId28"/>
    <p:sldId id="281" r:id="rId29"/>
    <p:sldId id="282" r:id="rId30"/>
    <p:sldId id="283" r:id="rId31"/>
    <p:sldId id="284" r:id="rId32"/>
    <p:sldId id="287" r:id="rId33"/>
    <p:sldId id="259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60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ECC"/>
    <a:srgbClr val="74423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450" y="-132"/>
      </p:cViewPr>
      <p:guideLst>
        <p:guide orient="horz" pos="3133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barChart>
        <c:barDir val="col"/>
        <c:grouping val="percentStacked"/>
        <c:ser>
          <c:idx val="0"/>
          <c:order val="0"/>
          <c:tx>
            <c:strRef>
              <c:f>label 0</c:f>
              <c:strCache>
                <c:ptCount val="1"/>
                <c:pt idx="0">
                  <c:v>Mandatory Grids</c:v>
                </c:pt>
              </c:strCache>
            </c:strRef>
          </c:tx>
          <c:spPr>
            <a:solidFill>
              <a:srgbClr val="FEE1AA"/>
            </a:solidFill>
            <a:ln>
              <a:noFill/>
            </a:ln>
          </c:spPr>
          <c:dLbls>
            <c:dLblPos val="ctr"/>
            <c:showVal val="1"/>
          </c:dLbls>
          <c:cat>
            <c:strRef>
              <c:f>categories</c:f>
              <c:strCache>
                <c:ptCount val="6"/>
                <c:pt idx="0">
                  <c:v>2 Years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49411</c:v>
                </c:pt>
                <c:pt idx="1">
                  <c:v>45715</c:v>
                </c:pt>
                <c:pt idx="2">
                  <c:v>20058</c:v>
                </c:pt>
                <c:pt idx="3">
                  <c:v>16402</c:v>
                </c:pt>
                <c:pt idx="4">
                  <c:v>11096</c:v>
                </c:pt>
                <c:pt idx="5">
                  <c:v>2822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Savings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</c:spPr>
          <c:dLbls>
            <c:dLblPos val="ctr"/>
            <c:showVal val="1"/>
          </c:dLbls>
          <c:cat>
            <c:strRef>
              <c:f>categories</c:f>
              <c:strCache>
                <c:ptCount val="6"/>
                <c:pt idx="0">
                  <c:v>2 Years</c:v>
                </c:pt>
                <c:pt idx="1">
                  <c:v>1 Year</c:v>
                </c:pt>
                <c:pt idx="2">
                  <c:v>45 days</c:v>
                </c:pt>
                <c:pt idx="3">
                  <c:v>30 days</c:v>
                </c:pt>
                <c:pt idx="4">
                  <c:v>15 days</c:v>
                </c:pt>
                <c:pt idx="5">
                  <c:v>1 day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6"/>
                <c:pt idx="0">
                  <c:v>3959</c:v>
                </c:pt>
                <c:pt idx="1">
                  <c:v>6981</c:v>
                </c:pt>
                <c:pt idx="2">
                  <c:v>28708</c:v>
                </c:pt>
                <c:pt idx="3">
                  <c:v>31820</c:v>
                </c:pt>
                <c:pt idx="4">
                  <c:v>35032</c:v>
                </c:pt>
                <c:pt idx="5">
                  <c:v>21925</c:v>
                </c:pt>
              </c:numCache>
            </c:numRef>
          </c:val>
        </c:ser>
        <c:gapWidth val="55"/>
        <c:overlap val="100"/>
        <c:axId val="73865856"/>
        <c:axId val="73867648"/>
      </c:barChart>
      <c:catAx>
        <c:axId val="73865856"/>
        <c:scaling>
          <c:orientation val="minMax"/>
        </c:scaling>
        <c:axPos val="b"/>
        <c:numFmt formatCode="mm/dd/yyyy" sourceLinked="1"/>
        <c:maj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sz="1000" spc="-1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73867648"/>
        <c:crosses val="autoZero"/>
        <c:auto val="1"/>
        <c:lblAlgn val="ctr"/>
        <c:lblOffset val="100"/>
      </c:catAx>
      <c:valAx>
        <c:axId val="73867648"/>
        <c:scaling>
          <c:orientation val="minMax"/>
        </c:scaling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numFmt formatCode="0%" sourceLinked="0"/>
        <c:maj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sz="1000" spc="-1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73865856"/>
        <c:crosses val="autoZero"/>
        <c:crossBetween val="between"/>
      </c:valAx>
      <c:spPr>
        <a:solidFill>
          <a:srgbClr val="FFFFFF"/>
        </a:solidFill>
        <a:ln>
          <a:noFill/>
        </a:ln>
      </c:spPr>
    </c:plotArea>
    <c:legend>
      <c:legendPos val="r"/>
      <c:layout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69F56-8B12-47ED-8182-B03A02786466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3BDE4-5A97-4C0D-8BE1-9C703B4EBE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23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C63AC77-6EEB-4A38-97D2-6352D62443EC}" type="slidenum">
              <a:rPr lang="en-US" sz="1400" spc="-1">
                <a:latin typeface="Times New Roman"/>
              </a:rPr>
              <a:pPr algn="r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prstGeom prst="rect">
            <a:avLst/>
          </a:prstGeo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78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79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41A02407-38CE-4374-934B-AC0C6727C26C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48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2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3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35A91646-224F-4F7F-9636-5EA04C94C03D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49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190440" y="4660920"/>
            <a:ext cx="6474960" cy="4655880"/>
          </a:xfrm>
          <a:prstGeom prst="rect">
            <a:avLst/>
          </a:prstGeom>
        </p:spPr>
        <p:txBody>
          <a:bodyPr lIns="96120" tIns="47880" rIns="9612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189000" y="9447120"/>
            <a:ext cx="16174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November 19, 2007</a:t>
            </a:r>
            <a:endParaRPr/>
          </a:p>
        </p:txBody>
      </p:sp>
      <p:sp>
        <p:nvSpPr>
          <p:cNvPr id="486" name="TextShape 3"/>
          <p:cNvSpPr txBox="1"/>
          <p:nvPr/>
        </p:nvSpPr>
        <p:spPr>
          <a:xfrm>
            <a:off x="1808280" y="9447120"/>
            <a:ext cx="410328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endParaRPr/>
          </a:p>
        </p:txBody>
      </p:sp>
      <p:sp>
        <p:nvSpPr>
          <p:cNvPr id="487" name="TextShape 4"/>
          <p:cNvSpPr txBox="1"/>
          <p:nvPr/>
        </p:nvSpPr>
        <p:spPr>
          <a:xfrm>
            <a:off x="5913360" y="9447120"/>
            <a:ext cx="941040" cy="496440"/>
          </a:xfrm>
          <a:prstGeom prst="rect">
            <a:avLst/>
          </a:prstGeom>
          <a:noFill/>
          <a:ln>
            <a:noFill/>
          </a:ln>
        </p:spPr>
        <p:txBody>
          <a:bodyPr lIns="96120" tIns="47880" rIns="96120" bIns="47880" anchor="ctr"/>
          <a:lstStyle/>
          <a:p>
            <a:pPr algn="r">
              <a:lnSpc>
                <a:spcPct val="100000"/>
              </a:lnSpc>
            </a:pPr>
            <a:r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t>|  </a:t>
            </a:r>
            <a:fld id="{1A3026DF-0643-4FF8-BB96-5BC0A33780A7}" type="slidenum">
              <a:rPr lang="en-US" sz="11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fford"/>
                <a:ea typeface="+mn-ea"/>
              </a:rPr>
              <a:pPr algn="r">
                <a:lnSpc>
                  <a:spcPct val="100000"/>
                </a:lnSpc>
              </a:pPr>
              <a:t>50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19-Feb-17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Aakash Sharma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>
                <a:solidFill>
                  <a:schemeClr val="tx1"/>
                </a:solidFill>
              </a:rPr>
              <a:t>FB</a:t>
            </a:r>
            <a:r>
              <a:rPr lang="en-US" sz="1000" baseline="0" dirty="0">
                <a:solidFill>
                  <a:schemeClr val="tx1"/>
                </a:solidFill>
              </a:rPr>
              <a:t> 20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127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32" name="Picture 231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2"/>
          <a:stretch/>
        </p:blipFill>
        <p:spPr>
          <a:xfrm>
            <a:off x="1457280" y="1483920"/>
            <a:ext cx="622692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19-Feb-17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de-DE" noProof="0" dirty="0" smtClean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de-DE" noProof="0" dirty="0" smtClean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254160" y="488880"/>
            <a:ext cx="6876720" cy="388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5092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4968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8560" y="407952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5092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8560" y="1484280"/>
            <a:ext cx="421632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250920" y="4079520"/>
            <a:ext cx="8640360" cy="2369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AAE9B-0D19-452D-A8A8-E541A1635DA2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DB4E6-7C6C-4B91-883A-68173D4BF0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30" r:id="rId1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0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0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7E84E8D3-8AE0-4EC0-958D-A72E86DB0538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7" name="PlaceHolder 8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Titelmasterformat durch Klicken bearbeiten</a:t>
            </a:r>
            <a:endParaRPr/>
          </a:p>
        </p:txBody>
      </p:sp>
      <p:sp>
        <p:nvSpPr>
          <p:cNvPr id="108" name="PlaceHolder 9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LevelTextmasterformat bearbeiten</a:t>
            </a:r>
            <a:endParaRPr/>
          </a:p>
        </p:txBody>
      </p:sp>
      <p:sp>
        <p:nvSpPr>
          <p:cNvPr id="109" name="PlaceHolder 10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7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48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51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E0435E85-3C37-4044-9E20-2E9C9BBA4C11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2" name="PlaceHolder 8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3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2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54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pc="-1"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spc="-1"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600" spc="-1"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600" spc="-1"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spc="-1"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spc="-1">
                <a:latin typeface="Arial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 1"/>
          <p:cNvSpPr/>
          <p:nvPr/>
        </p:nvSpPr>
        <p:spPr>
          <a:xfrm>
            <a:off x="252360" y="648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250920" y="368280"/>
            <a:ext cx="8642160" cy="108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250920" y="196920"/>
            <a:ext cx="8642160" cy="144000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2" name="Picture 8"/>
          <p:cNvPicPr/>
          <p:nvPr/>
        </p:nvPicPr>
        <p:blipFill>
          <a:blip r:embed="rId14"/>
          <a:srcRect r="5460"/>
          <a:stretch/>
        </p:blipFill>
        <p:spPr>
          <a:xfrm>
            <a:off x="7167600" y="512640"/>
            <a:ext cx="1872720" cy="791640"/>
          </a:xfrm>
          <a:prstGeom prst="rect">
            <a:avLst/>
          </a:prstGeom>
          <a:ln>
            <a:noFill/>
          </a:ln>
        </p:spPr>
      </p:pic>
      <p:sp>
        <p:nvSpPr>
          <p:cNvPr id="193" name="Line 4"/>
          <p:cNvSpPr/>
          <p:nvPr/>
        </p:nvSpPr>
        <p:spPr>
          <a:xfrm>
            <a:off x="250560" y="1449360"/>
            <a:ext cx="8640720" cy="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5"/>
          <p:cNvSpPr/>
          <p:nvPr/>
        </p:nvSpPr>
        <p:spPr>
          <a:xfrm>
            <a:off x="250920" y="366840"/>
            <a:ext cx="8640360" cy="1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6"/>
          <p:cNvSpPr/>
          <p:nvPr/>
        </p:nvSpPr>
        <p:spPr>
          <a:xfrm>
            <a:off x="6299280" y="6524640"/>
            <a:ext cx="23760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 – Multimedia Communications Lab  </a:t>
            </a:r>
            <a:endParaRPr/>
          </a:p>
        </p:txBody>
      </p:sp>
      <p:sp>
        <p:nvSpPr>
          <p:cNvPr id="196" name="CustomShape 7"/>
          <p:cNvSpPr/>
          <p:nvPr/>
        </p:nvSpPr>
        <p:spPr>
          <a:xfrm>
            <a:off x="8496360" y="6524640"/>
            <a:ext cx="396360" cy="2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DC38E16F-D44E-45A6-8D78-CEFE94A37BF4}" type="slidenum"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7" name="PlaceHolder 8"/>
          <p:cNvSpPr>
            <a:spLocks noGrp="1"/>
          </p:cNvSpPr>
          <p:nvPr>
            <p:ph type="body"/>
          </p:nvPr>
        </p:nvSpPr>
        <p:spPr>
          <a:xfrm>
            <a:off x="250920" y="1484280"/>
            <a:ext cx="8640360" cy="49683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LevelTextmasterformat bearbeiten</a:t>
            </a:r>
            <a:endParaRPr/>
          </a:p>
          <a:p>
            <a:pPr marL="349200" lvl="1" indent="-16776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Zweite Ebene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Dritte Ebene</a:t>
            </a:r>
            <a:endParaRPr/>
          </a:p>
          <a:p>
            <a:pPr marL="717480" lvl="3" indent="-17280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Vierte Ebene</a:t>
            </a:r>
            <a:endParaRPr/>
          </a:p>
          <a:p>
            <a:pPr marL="907920" lvl="4" indent="-188640">
              <a:lnSpc>
                <a:spcPct val="100000"/>
              </a:lnSpc>
              <a:buFont typeface="Wingdings" charset="2"/>
              <a:buChar char=""/>
            </a:pPr>
            <a:r>
              <a:rPr lang="en-GB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Fünfte Ebene</a:t>
            </a:r>
            <a:endParaRPr/>
          </a:p>
        </p:txBody>
      </p:sp>
      <p:sp>
        <p:nvSpPr>
          <p:cNvPr id="198" name="PlaceHolder 9"/>
          <p:cNvSpPr>
            <a:spLocks noGrp="1"/>
          </p:cNvSpPr>
          <p:nvPr>
            <p:ph type="ftr"/>
          </p:nvPr>
        </p:nvSpPr>
        <p:spPr>
          <a:xfrm>
            <a:off x="250920" y="6510240"/>
            <a:ext cx="5868720" cy="231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9" name="PlaceHolder 10"/>
          <p:cNvSpPr>
            <a:spLocks noGrp="1"/>
          </p:cNvSpPr>
          <p:nvPr>
            <p:ph type="title"/>
          </p:nvPr>
        </p:nvSpPr>
        <p:spPr>
          <a:xfrm>
            <a:off x="254160" y="488880"/>
            <a:ext cx="687672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Titelmasterformat durch Klicken bearbeiten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‹#›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streetmap.org/wiki/Osmosis" TargetMode="External"/><Relationship Id="rId2" Type="http://schemas.openxmlformats.org/officeDocument/2006/relationships/hyperlink" Target="http://download.geofabrik.de/europe/germany/berlin.html" TargetMode="Externa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png"/><Relationship Id="rId5" Type="http://schemas.openxmlformats.org/officeDocument/2006/relationships/hyperlink" Target="https://github.com/pgRouting/osm2pgrouting/tree/with-timestamp" TargetMode="External"/><Relationship Id="rId4" Type="http://schemas.openxmlformats.org/officeDocument/2006/relationships/hyperlink" Target="https://github.com/aakashysharma/osm2pgrouting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icanbarelydraw.com/comic/comics/2013-07-29-gps-map-updat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470594"/>
            <a:ext cx="7134225" cy="3456384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1542182"/>
          </a:xfrm>
        </p:spPr>
        <p:txBody>
          <a:bodyPr/>
          <a:lstStyle/>
          <a:p>
            <a:pPr eaLnBrk="1" hangingPunct="1"/>
            <a:r>
              <a:rPr lang="en-US" dirty="0"/>
              <a:t>Differential map updates for highly automated driving and enhanced driver assistance services</a:t>
            </a:r>
          </a:p>
        </p:txBody>
      </p:sp>
      <p:sp>
        <p:nvSpPr>
          <p:cNvPr id="3077" name="Text Box 65"/>
          <p:cNvSpPr txBox="1">
            <a:spLocks noChangeArrowheads="1"/>
          </p:cNvSpPr>
          <p:nvPr/>
        </p:nvSpPr>
        <p:spPr bwMode="auto">
          <a:xfrm>
            <a:off x="5113880" y="6310313"/>
            <a:ext cx="38507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r>
              <a:rPr lang="en-US" sz="800" dirty="0">
                <a:solidFill>
                  <a:schemeClr val="folHlink"/>
                </a:solidFill>
              </a:rPr>
              <a:t>http://www.icanbarelydraw.com/comic/comics/2013-07-29-gps-map-updates.png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Work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Navigation map as database  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[Kamijo et. al. 1989] ^</a:t>
            </a: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Grid based update 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[Min et al. 2011]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^ (US Patent US6092076 A, US6546334 B1)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work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ActMAP project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Bastiaensen et al. Work updates the grid one vehicle/car is passing through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0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Work</a:t>
            </a:r>
            <a:endParaRPr/>
          </a:p>
        </p:txBody>
      </p:sp>
      <p:pic>
        <p:nvPicPr>
          <p:cNvPr id="310" name="Picture 1"/>
          <p:cNvPicPr/>
          <p:nvPr/>
        </p:nvPicPr>
        <p:blipFill>
          <a:blip r:embed="rId2"/>
          <a:stretch/>
        </p:blipFill>
        <p:spPr>
          <a:xfrm>
            <a:off x="1072800" y="1917000"/>
            <a:ext cx="7243200" cy="3024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Connection Maintained – Locally Differential Map Update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Fischer &amp; Dormann’s patent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Zavoli &amp; Otto’s patent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1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Update Methods</a:t>
            </a:r>
            <a:endParaRPr/>
          </a:p>
        </p:txBody>
      </p:sp>
      <p:graphicFrame>
        <p:nvGraphicFramePr>
          <p:cNvPr id="314" name="Table 4"/>
          <p:cNvGraphicFramePr/>
          <p:nvPr/>
        </p:nvGraphicFramePr>
        <p:xfrm>
          <a:off x="755640" y="2133000"/>
          <a:ext cx="7272360" cy="1187640"/>
        </p:xfrm>
        <a:graphic>
          <a:graphicData uri="http://schemas.openxmlformats.org/drawingml/2006/table">
            <a:tbl>
              <a:tblPr/>
              <a:tblGrid>
                <a:gridCol w="1454400"/>
                <a:gridCol w="1454400"/>
                <a:gridCol w="1454400"/>
                <a:gridCol w="1454400"/>
                <a:gridCol w="1454760"/>
              </a:tblGrid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Region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Inserts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Delete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Updated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Total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5AA9"/>
                    </a:solidFill>
                  </a:tcPr>
                </a:tc>
              </a:tr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Spain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1E1"/>
                    </a:solidFill>
                  </a:tcPr>
                </a:tc>
              </a:tr>
              <a:tr h="45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Luxembourg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15%</a:t>
                      </a:r>
                      <a:endParaRPr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Smaller region based approach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16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17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Inefficiencies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6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7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1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portion of the Map</a:t>
            </a:r>
            <a:endParaRPr/>
          </a:p>
        </p:txBody>
      </p:sp>
      <p:pic>
        <p:nvPicPr>
          <p:cNvPr id="321" name="Picture 5"/>
          <p:cNvPicPr/>
          <p:nvPr/>
        </p:nvPicPr>
        <p:blipFill>
          <a:blip r:embed="rId2"/>
          <a:stretch/>
        </p:blipFill>
        <p:spPr>
          <a:xfrm>
            <a:off x="3489413" y="1462966"/>
            <a:ext cx="5444640" cy="5373000"/>
          </a:xfrm>
          <a:prstGeom prst="rect">
            <a:avLst/>
          </a:prstGeom>
          <a:ln>
            <a:noFill/>
          </a:ln>
        </p:spPr>
      </p:pic>
      <p:cxnSp>
        <p:nvCxnSpPr>
          <p:cNvPr id="7" name="Straight Connector 6"/>
          <p:cNvCxnSpPr/>
          <p:nvPr/>
        </p:nvCxnSpPr>
        <p:spPr bwMode="auto">
          <a:xfrm>
            <a:off x="142844" y="2284404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1214414" y="2071679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Updates</a:t>
            </a:r>
            <a:endParaRPr/>
          </a:p>
        </p:txBody>
      </p:sp>
      <p:pic>
        <p:nvPicPr>
          <p:cNvPr id="325" name="Picture 14"/>
          <p:cNvPicPr/>
          <p:nvPr/>
        </p:nvPicPr>
        <p:blipFill>
          <a:blip r:embed="rId2"/>
          <a:stretch/>
        </p:blipFill>
        <p:spPr>
          <a:xfrm>
            <a:off x="3500430" y="146685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 bwMode="auto">
          <a:xfrm>
            <a:off x="285720" y="2071678"/>
            <a:ext cx="928694" cy="642942"/>
          </a:xfrm>
          <a:prstGeom prst="rect">
            <a:avLst/>
          </a:prstGeom>
          <a:solidFill>
            <a:srgbClr val="F8CE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52" y="22145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Grids with changes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14282" y="3343831"/>
            <a:ext cx="1000132" cy="1588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285852" y="31311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Newly added roads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Car's </a:t>
            </a: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 Route</a:t>
            </a:r>
            <a:endParaRPr/>
          </a:p>
        </p:txBody>
      </p:sp>
      <p:pic>
        <p:nvPicPr>
          <p:cNvPr id="329" name="Picture 4"/>
          <p:cNvPicPr/>
          <p:nvPr/>
        </p:nvPicPr>
        <p:blipFill>
          <a:blip r:embed="rId2"/>
          <a:stretch/>
        </p:blipFill>
        <p:spPr>
          <a:xfrm>
            <a:off x="3500430" y="1510920"/>
            <a:ext cx="5418720" cy="534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Map Update Protocol* 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5546727"/>
            <a:ext cx="3571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*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Bastiaensen</a:t>
            </a:r>
            <a:r>
              <a:rPr lang="en-US" sz="1400" i="1" dirty="0" smtClean="0"/>
              <a:t>, Edwin. "</a:t>
            </a:r>
            <a:r>
              <a:rPr lang="en-US" sz="1400" i="1" dirty="0" err="1" smtClean="0"/>
              <a:t>ActMAP</a:t>
            </a:r>
            <a:r>
              <a:rPr lang="en-US" sz="1400" i="1" dirty="0" smtClean="0"/>
              <a:t>: real-time map updates for advanced in-vehicle applications." Proceedings, 10th World Congress on ITS, Madrid. 2003.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85720" y="214311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as you drive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20" y="3143248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 &amp; C2 extra for Consistency</a:t>
            </a:r>
            <a:endParaRPr lang="en-US" dirty="0"/>
          </a:p>
        </p:txBody>
      </p:sp>
      <p:pic>
        <p:nvPicPr>
          <p:cNvPr id="9" name="Picture 8" descr="simpleUpd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58" y="1461787"/>
            <a:ext cx="5462696" cy="5396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Autonomous vehicles are coming...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http://cdn.autoindustriya.com/images/posts/post10150_2.jpg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http://ichef.bbci.co.uk/news/624/cpsprodpb/9B5E/production/_89747793_uatc-car-bridge-16x9-917x516.jpg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5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https://fortunedotcom.files.wordpress.com/2016/12/google-waymo-fca.jpeg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</p:txBody>
      </p:sp>
      <p:pic>
        <p:nvPicPr>
          <p:cNvPr id="260" name="Picture 5"/>
          <p:cNvPicPr/>
          <p:nvPr/>
        </p:nvPicPr>
        <p:blipFill>
          <a:blip r:embed="rId2" cstate="print"/>
          <a:stretch/>
        </p:blipFill>
        <p:spPr>
          <a:xfrm>
            <a:off x="971640" y="2277000"/>
            <a:ext cx="2742840" cy="514080"/>
          </a:xfrm>
          <a:prstGeom prst="rect">
            <a:avLst/>
          </a:prstGeom>
          <a:ln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5220000" y="1556640"/>
            <a:ext cx="3419640" cy="1923480"/>
          </a:xfrm>
          <a:prstGeom prst="rect">
            <a:avLst/>
          </a:prstGeom>
          <a:ln>
            <a:noFill/>
          </a:ln>
        </p:spPr>
      </p:pic>
      <p:pic>
        <p:nvPicPr>
          <p:cNvPr id="262" name="Picture 4"/>
          <p:cNvPicPr/>
          <p:nvPr/>
        </p:nvPicPr>
        <p:blipFill>
          <a:blip r:embed="rId4"/>
          <a:stretch/>
        </p:blipFill>
        <p:spPr>
          <a:xfrm>
            <a:off x="827640" y="3141000"/>
            <a:ext cx="3059640" cy="1720800"/>
          </a:xfrm>
          <a:prstGeom prst="rect">
            <a:avLst/>
          </a:prstGeom>
          <a:ln>
            <a:noFill/>
          </a:ln>
        </p:spPr>
      </p:pic>
      <p:pic>
        <p:nvPicPr>
          <p:cNvPr id="263" name="Picture 6"/>
          <p:cNvPicPr/>
          <p:nvPr/>
        </p:nvPicPr>
        <p:blipFill>
          <a:blip r:embed="rId5"/>
          <a:stretch/>
        </p:blipFill>
        <p:spPr>
          <a:xfrm>
            <a:off x="4500000" y="4077000"/>
            <a:ext cx="3598920" cy="202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351" name="TextShape 2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Map Update Protocol</a:t>
            </a:r>
            <a:endParaRPr sz="3200"/>
          </a:p>
        </p:txBody>
      </p:sp>
      <p:sp>
        <p:nvSpPr>
          <p:cNvPr id="352" name="TextShape 3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rafik 3"/>
          <p:cNvPicPr/>
          <p:nvPr/>
        </p:nvPicPr>
        <p:blipFill>
          <a:blip r:embed="rId2" cstate="print"/>
          <a:stretch/>
        </p:blipFill>
        <p:spPr>
          <a:xfrm>
            <a:off x="1619640" y="764640"/>
            <a:ext cx="820080" cy="655560"/>
          </a:xfrm>
          <a:prstGeom prst="rect">
            <a:avLst/>
          </a:prstGeom>
          <a:ln>
            <a:noFill/>
          </a:ln>
        </p:spPr>
      </p:pic>
      <p:pic>
        <p:nvPicPr>
          <p:cNvPr id="354" name="Grafik 4"/>
          <p:cNvPicPr/>
          <p:nvPr/>
        </p:nvPicPr>
        <p:blipFill>
          <a:blip r:embed="rId3" cstate="print"/>
          <a:stretch/>
        </p:blipFill>
        <p:spPr>
          <a:xfrm>
            <a:off x="6876360" y="764640"/>
            <a:ext cx="384840" cy="513360"/>
          </a:xfrm>
          <a:prstGeom prst="rect">
            <a:avLst/>
          </a:prstGeom>
          <a:ln>
            <a:noFill/>
          </a:ln>
        </p:spPr>
      </p:pic>
      <p:sp>
        <p:nvSpPr>
          <p:cNvPr id="355" name="Line 1"/>
          <p:cNvSpPr/>
          <p:nvPr/>
        </p:nvSpPr>
        <p:spPr>
          <a:xfrm>
            <a:off x="2061720" y="1284480"/>
            <a:ext cx="0" cy="537588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Line 2"/>
          <p:cNvSpPr/>
          <p:nvPr/>
        </p:nvSpPr>
        <p:spPr>
          <a:xfrm>
            <a:off x="7129080" y="1309680"/>
            <a:ext cx="0" cy="5376240"/>
          </a:xfrm>
          <a:prstGeom prst="line">
            <a:avLst/>
          </a:prstGeom>
          <a:ln w="698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"/>
          <p:cNvSpPr/>
          <p:nvPr/>
        </p:nvSpPr>
        <p:spPr>
          <a:xfrm flipV="1">
            <a:off x="2061720" y="179064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4"/>
          <p:cNvSpPr/>
          <p:nvPr/>
        </p:nvSpPr>
        <p:spPr>
          <a:xfrm flipV="1">
            <a:off x="2080800" y="29592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5"/>
          <p:cNvSpPr/>
          <p:nvPr/>
        </p:nvSpPr>
        <p:spPr>
          <a:xfrm flipV="1">
            <a:off x="2080800" y="42292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6"/>
          <p:cNvSpPr/>
          <p:nvPr/>
        </p:nvSpPr>
        <p:spPr>
          <a:xfrm>
            <a:off x="1403640" y="476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/>
          </a:p>
        </p:txBody>
      </p:sp>
      <p:sp>
        <p:nvSpPr>
          <p:cNvPr id="361" name="CustomShape 7"/>
          <p:cNvSpPr/>
          <p:nvPr/>
        </p:nvSpPr>
        <p:spPr>
          <a:xfrm>
            <a:off x="6444360" y="404640"/>
            <a:ext cx="1251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endParaRPr/>
          </a:p>
        </p:txBody>
      </p:sp>
      <p:sp>
        <p:nvSpPr>
          <p:cNvPr id="362" name="CustomShape 8"/>
          <p:cNvSpPr/>
          <p:nvPr/>
        </p:nvSpPr>
        <p:spPr>
          <a:xfrm>
            <a:off x="2354760" y="118296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  <p:sp>
        <p:nvSpPr>
          <p:cNvPr id="363" name="CustomShape 9"/>
          <p:cNvSpPr/>
          <p:nvPr/>
        </p:nvSpPr>
        <p:spPr>
          <a:xfrm>
            <a:off x="2142720" y="2248200"/>
            <a:ext cx="49626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Hash(Server Route), Map Tiles used by Server(ID, Version), Updates for Car Map Tiles</a:t>
            </a:r>
            <a:endParaRPr/>
          </a:p>
        </p:txBody>
      </p:sp>
      <p:sp>
        <p:nvSpPr>
          <p:cNvPr id="364" name="CustomShape 10"/>
          <p:cNvSpPr/>
          <p:nvPr/>
        </p:nvSpPr>
        <p:spPr>
          <a:xfrm>
            <a:off x="2108880" y="3851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Request updates checked Map Tiles</a:t>
            </a:r>
            <a:endParaRPr/>
          </a:p>
        </p:txBody>
      </p:sp>
      <p:sp>
        <p:nvSpPr>
          <p:cNvPr id="365" name="CustomShape 11"/>
          <p:cNvSpPr/>
          <p:nvPr/>
        </p:nvSpPr>
        <p:spPr>
          <a:xfrm flipV="1">
            <a:off x="2004840" y="544500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round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Line 12"/>
          <p:cNvSpPr/>
          <p:nvPr/>
        </p:nvSpPr>
        <p:spPr>
          <a:xfrm flipH="1">
            <a:off x="1332000" y="2997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Line 13"/>
          <p:cNvSpPr/>
          <p:nvPr/>
        </p:nvSpPr>
        <p:spPr>
          <a:xfrm flipH="1">
            <a:off x="133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Line 14"/>
          <p:cNvSpPr/>
          <p:nvPr/>
        </p:nvSpPr>
        <p:spPr>
          <a:xfrm>
            <a:off x="1332000" y="2997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5"/>
          <p:cNvSpPr/>
          <p:nvPr/>
        </p:nvSpPr>
        <p:spPr>
          <a:xfrm>
            <a:off x="162000" y="2997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Car checks own version of Server Map Tiles</a:t>
            </a:r>
            <a:endParaRPr/>
          </a:p>
        </p:txBody>
      </p:sp>
      <p:sp>
        <p:nvSpPr>
          <p:cNvPr id="370" name="Line 16"/>
          <p:cNvSpPr/>
          <p:nvPr/>
        </p:nvSpPr>
        <p:spPr>
          <a:xfrm flipH="1">
            <a:off x="7272000" y="4221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Line 17"/>
          <p:cNvSpPr/>
          <p:nvPr/>
        </p:nvSpPr>
        <p:spPr>
          <a:xfrm flipH="1">
            <a:off x="7272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Line 18"/>
          <p:cNvSpPr/>
          <p:nvPr/>
        </p:nvSpPr>
        <p:spPr>
          <a:xfrm>
            <a:off x="7920000" y="4221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19"/>
          <p:cNvSpPr/>
          <p:nvPr/>
        </p:nvSpPr>
        <p:spPr>
          <a:xfrm>
            <a:off x="7978680" y="4221000"/>
            <a:ext cx="11696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 Server generates necessary Map Updates</a:t>
            </a:r>
            <a:endParaRPr/>
          </a:p>
        </p:txBody>
      </p:sp>
      <p:sp>
        <p:nvSpPr>
          <p:cNvPr id="374" name="CustomShape 20"/>
          <p:cNvSpPr/>
          <p:nvPr/>
        </p:nvSpPr>
        <p:spPr>
          <a:xfrm>
            <a:off x="2088000" y="5075640"/>
            <a:ext cx="490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 Further Updates for Car Map Tiles</a:t>
            </a:r>
            <a:endParaRPr/>
          </a:p>
        </p:txBody>
      </p:sp>
      <p:sp>
        <p:nvSpPr>
          <p:cNvPr id="375" name="Line 21"/>
          <p:cNvSpPr/>
          <p:nvPr/>
        </p:nvSpPr>
        <p:spPr>
          <a:xfrm flipH="1">
            <a:off x="1260000" y="5445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Line 22"/>
          <p:cNvSpPr/>
          <p:nvPr/>
        </p:nvSpPr>
        <p:spPr>
          <a:xfrm flipH="1">
            <a:off x="1260000" y="6669000"/>
            <a:ext cx="648000" cy="0"/>
          </a:xfrm>
          <a:prstGeom prst="line">
            <a:avLst/>
          </a:prstGeom>
          <a:ln w="63360">
            <a:solidFill>
              <a:srgbClr val="F7C500"/>
            </a:solidFill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Line 23"/>
          <p:cNvSpPr/>
          <p:nvPr/>
        </p:nvSpPr>
        <p:spPr>
          <a:xfrm>
            <a:off x="1260000" y="5445000"/>
            <a:ext cx="0" cy="1224000"/>
          </a:xfrm>
          <a:prstGeom prst="line">
            <a:avLst/>
          </a:prstGeom>
          <a:ln w="63360">
            <a:solidFill>
              <a:srgbClr val="F7C5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4"/>
          <p:cNvSpPr/>
          <p:nvPr/>
        </p:nvSpPr>
        <p:spPr>
          <a:xfrm>
            <a:off x="90000" y="5445000"/>
            <a:ext cx="1169640" cy="89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 Check if server hash = car hash now</a:t>
            </a:r>
            <a:endParaRPr/>
          </a:p>
        </p:txBody>
      </p:sp>
      <p:sp>
        <p:nvSpPr>
          <p:cNvPr id="379" name="CustomShape 25"/>
          <p:cNvSpPr/>
          <p:nvPr/>
        </p:nvSpPr>
        <p:spPr>
          <a:xfrm flipV="1">
            <a:off x="2088000" y="6702480"/>
            <a:ext cx="504324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7C500"/>
            </a:solidFill>
            <a:custDash>
              <a:ds d="100000" sp="100000"/>
            </a:custDash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6"/>
          <p:cNvSpPr/>
          <p:nvPr/>
        </p:nvSpPr>
        <p:spPr>
          <a:xfrm>
            <a:off x="2381040" y="6094800"/>
            <a:ext cx="4693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Start, Destination, Map Tiles used by Car(ID, Version), Hash(Car Route)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-&gt; Server</a:t>
            </a:r>
            <a:endParaRPr lang="en-US" sz="2000" b="0" dirty="0"/>
          </a:p>
        </p:txBody>
      </p:sp>
      <p:pic>
        <p:nvPicPr>
          <p:cNvPr id="3" name="Picture 4"/>
          <p:cNvPicPr/>
          <p:nvPr/>
        </p:nvPicPr>
        <p:blipFill>
          <a:blip r:embed="rId2"/>
          <a:stretch/>
        </p:blipFill>
        <p:spPr>
          <a:xfrm>
            <a:off x="3500430" y="1477869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1432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</a:t>
            </a:r>
            <a:r>
              <a:rPr lang="en-US" dirty="0" smtClean="0"/>
              <a:t>Start, Destination, Map Tiles &amp; Versions, Hash of route)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{Start, Destination, {B1:v1, 1:v1, 1:v1, 0:v1}, 32CB}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 -&gt; Car</a:t>
            </a:r>
            <a:endParaRPr/>
          </a:p>
        </p:txBody>
      </p:sp>
      <p:pic>
        <p:nvPicPr>
          <p:cNvPr id="335" name="Picture 4"/>
          <p:cNvPicPr/>
          <p:nvPr/>
        </p:nvPicPr>
        <p:blipFill>
          <a:blip r:embed="rId2"/>
          <a:stretch/>
        </p:blipFill>
        <p:spPr>
          <a:xfrm>
            <a:off x="3510998" y="1466492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4282" y="1714488"/>
            <a:ext cx="3429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(Hash of route, Map tiles used &amp; version, Updates for map tiles)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{39AF, </a:t>
            </a:r>
            <a:r>
              <a:rPr lang="en-US" dirty="0" smtClean="0"/>
              <a:t>{</a:t>
            </a:r>
            <a:r>
              <a:rPr lang="en-US" dirty="0" smtClean="0"/>
              <a:t>B1:v2, </a:t>
            </a:r>
            <a:r>
              <a:rPr lang="en-US" dirty="0" smtClean="0"/>
              <a:t>1:v1, </a:t>
            </a:r>
            <a:r>
              <a:rPr lang="en-US" dirty="0" smtClean="0"/>
              <a:t>0:v2, 1:v2}, </a:t>
            </a:r>
            <a:r>
              <a:rPr lang="en-US" dirty="0" smtClean="0"/>
              <a:t>32CB</a:t>
            </a:r>
            <a:r>
              <a:rPr lang="en-US" dirty="0" smtClean="0"/>
              <a:t>} </a:t>
            </a:r>
          </a:p>
          <a:p>
            <a:r>
              <a:rPr lang="en-US" dirty="0" smtClean="0"/>
              <a:t>+ Map Updates for C2 &amp; C3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071538" y="4714884"/>
            <a:ext cx="500066" cy="50006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71538" y="5214950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71604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71472" y="5214950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7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571604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71604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71472" y="4214818"/>
            <a:ext cx="500066" cy="5000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472" y="4714884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smtClean="0">
                <a:latin typeface="Arial" charset="0"/>
              </a:rPr>
              <a:t>3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071538" y="4214818"/>
            <a:ext cx="500066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smtClean="0">
                <a:latin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339" name="Picture 4"/>
          <p:cNvPicPr/>
          <p:nvPr/>
        </p:nvPicPr>
        <p:blipFill>
          <a:blip r:embed="rId2"/>
          <a:stretch/>
        </p:blipFill>
        <p:spPr>
          <a:xfrm>
            <a:off x="3510998" y="1461787"/>
            <a:ext cx="5418720" cy="5347080"/>
          </a:xfrm>
          <a:prstGeom prst="rect">
            <a:avLst/>
          </a:prstGeom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5720" y="500042"/>
            <a:ext cx="687705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smtClean="0">
                <a:latin typeface="+mj-lt"/>
                <a:ea typeface="+mj-ea"/>
                <a:cs typeface="+mj-cs"/>
              </a:rPr>
              <a:t>Relevance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4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5" name="TextShape 2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Breadth first approach</a:t>
            </a:r>
            <a:endParaRPr/>
          </a:p>
        </p:txBody>
      </p:sp>
      <p:pic>
        <p:nvPicPr>
          <p:cNvPr id="346" name="Picture 8"/>
          <p:cNvPicPr/>
          <p:nvPr/>
        </p:nvPicPr>
        <p:blipFill>
          <a:blip r:embed="rId2"/>
          <a:stretch/>
        </p:blipFill>
        <p:spPr>
          <a:xfrm>
            <a:off x="1527840" y="1484640"/>
            <a:ext cx="5994000" cy="496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this thesis the relevance is dependent on whether the newly calculated route is different or modified in new version or not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relevance could be 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for trucks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for cars based on their pollution level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4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Relevance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82" name="Picture 2"/>
          <p:cNvPicPr/>
          <p:nvPr/>
        </p:nvPicPr>
        <p:blipFill>
          <a:blip r:embed="rId2"/>
          <a:stretch/>
        </p:blipFill>
        <p:spPr>
          <a:xfrm>
            <a:off x="755640" y="1772640"/>
            <a:ext cx="7596000" cy="468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26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B5B5B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http://core0.staticworld.net/images/article/2016/08/sae-levels-graphic-100677694-large.idge.jpg</a:t>
            </a:r>
            <a:endParaRPr/>
          </a:p>
        </p:txBody>
      </p:sp>
      <p:sp>
        <p:nvSpPr>
          <p:cNvPr id="26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SAE’s Levels of Automation</a:t>
            </a:r>
            <a:endParaRPr/>
          </a:p>
        </p:txBody>
      </p:sp>
      <p:pic>
        <p:nvPicPr>
          <p:cNvPr id="267" name="Picture 2"/>
          <p:cNvPicPr/>
          <p:nvPr/>
        </p:nvPicPr>
        <p:blipFill>
          <a:blip r:embed="rId2"/>
          <a:stretch/>
        </p:blipFill>
        <p:spPr>
          <a:xfrm>
            <a:off x="1763640" y="1556640"/>
            <a:ext cx="5328360" cy="48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250920" y="1484280"/>
            <a:ext cx="835344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Duration between old &amp; new version 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2+ Years 	(01/01/2014)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1+ Year	(01/01/2015)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45 days 	(16/07/2016)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 days 	(01/08/2016)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days 	(16/08/2016)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 	(30/08/2016)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10000 trips 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20% &gt;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10 and 30 km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10 km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  <a:endParaRPr/>
          </a:p>
        </p:txBody>
      </p:sp>
      <p:sp>
        <p:nvSpPr>
          <p:cNvPr id="386" name="CustomShape 4"/>
          <p:cNvSpPr/>
          <p:nvPr/>
        </p:nvSpPr>
        <p:spPr>
          <a:xfrm>
            <a:off x="5109120" y="4238640"/>
            <a:ext cx="3454200" cy="1503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/>
          <a:lstStyle/>
          <a:p>
            <a:pPr>
              <a:lnSpc>
                <a:spcPct val="93000"/>
              </a:lnSpc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Larger Areas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&gt;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60 % between 15 &amp; 50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marL="285840" indent="-285480">
              <a:lnSpc>
                <a:spcPct val="93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20 % &lt; 15 km</a:t>
            </a: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server’s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38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1: </a:t>
            </a:r>
            <a:r>
              <a:rPr lang="en-GB" sz="24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trips for n different cars</a:t>
            </a:r>
            <a:endParaRPr/>
          </a:p>
        </p:txBody>
      </p:sp>
      <p:pic>
        <p:nvPicPr>
          <p:cNvPr id="390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391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392" name="Picture 6"/>
          <p:cNvPicPr/>
          <p:nvPr/>
        </p:nvPicPr>
        <p:blipFill>
          <a:blip r:embed="rId3"/>
          <a:stretch/>
        </p:blipFill>
        <p:spPr>
          <a:xfrm rot="2851800">
            <a:off x="6590520" y="35751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3" name="Picture 7"/>
          <p:cNvPicPr/>
          <p:nvPr/>
        </p:nvPicPr>
        <p:blipFill>
          <a:blip r:embed="rId3"/>
          <a:stretch/>
        </p:blipFill>
        <p:spPr>
          <a:xfrm rot="1209000">
            <a:off x="4767120" y="434376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4" name="Picture 8"/>
          <p:cNvPicPr/>
          <p:nvPr/>
        </p:nvPicPr>
        <p:blipFill>
          <a:blip r:embed="rId3"/>
          <a:stretch/>
        </p:blipFill>
        <p:spPr>
          <a:xfrm rot="3424800">
            <a:off x="4356000" y="3429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5" name="Picture 9"/>
          <p:cNvPicPr/>
          <p:nvPr/>
        </p:nvPicPr>
        <p:blipFill>
          <a:blip r:embed="rId3"/>
          <a:stretch/>
        </p:blipFill>
        <p:spPr>
          <a:xfrm>
            <a:off x="543600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6" name="Picture 10"/>
          <p:cNvPicPr/>
          <p:nvPr/>
        </p:nvPicPr>
        <p:blipFill>
          <a:blip r:embed="rId3"/>
          <a:stretch/>
        </p:blipFill>
        <p:spPr>
          <a:xfrm rot="1093800">
            <a:off x="3635640" y="393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7" name="Picture 11"/>
          <p:cNvPicPr/>
          <p:nvPr/>
        </p:nvPicPr>
        <p:blipFill>
          <a:blip r:embed="rId3"/>
          <a:stretch/>
        </p:blipFill>
        <p:spPr>
          <a:xfrm rot="2140800">
            <a:off x="5796000" y="4725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8" name="Picture 12"/>
          <p:cNvPicPr/>
          <p:nvPr/>
        </p:nvPicPr>
        <p:blipFill>
          <a:blip r:embed="rId3"/>
          <a:stretch/>
        </p:blipFill>
        <p:spPr>
          <a:xfrm rot="20310600">
            <a:off x="5345280" y="585864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399" name="Picture 13"/>
          <p:cNvPicPr/>
          <p:nvPr/>
        </p:nvPicPr>
        <p:blipFill>
          <a:blip r:embed="rId3"/>
          <a:stretch/>
        </p:blipFill>
        <p:spPr>
          <a:xfrm rot="10800000">
            <a:off x="4932000" y="4293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0" name="Picture 14"/>
          <p:cNvPicPr/>
          <p:nvPr/>
        </p:nvPicPr>
        <p:blipFill>
          <a:blip r:embed="rId3"/>
          <a:stretch/>
        </p:blipFill>
        <p:spPr>
          <a:xfrm rot="5862600">
            <a:off x="3636000" y="494100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1" name="Picture 15"/>
          <p:cNvPicPr/>
          <p:nvPr/>
        </p:nvPicPr>
        <p:blipFill>
          <a:blip r:embed="rId3"/>
          <a:stretch/>
        </p:blipFill>
        <p:spPr>
          <a:xfrm>
            <a:off x="4062960" y="5944320"/>
            <a:ext cx="359640" cy="359640"/>
          </a:xfrm>
          <a:prstGeom prst="rect">
            <a:avLst/>
          </a:prstGeom>
          <a:ln>
            <a:noFill/>
          </a:ln>
        </p:spPr>
      </p:pic>
      <p:pic>
        <p:nvPicPr>
          <p:cNvPr id="402" name="Picture 16"/>
          <p:cNvPicPr/>
          <p:nvPr/>
        </p:nvPicPr>
        <p:blipFill>
          <a:blip r:embed="rId3"/>
          <a:stretch/>
        </p:blipFill>
        <p:spPr>
          <a:xfrm rot="3993600">
            <a:off x="4993200" y="5218200"/>
            <a:ext cx="359640" cy="3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(car)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0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0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2: </a:t>
            </a:r>
            <a:r>
              <a:rPr lang="en-GB" sz="24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= 100 trips for one autonomous car, 100 such cars</a:t>
            </a:r>
            <a:endParaRPr/>
          </a:p>
        </p:txBody>
      </p:sp>
      <p:pic>
        <p:nvPicPr>
          <p:cNvPr id="406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07" name="CustomShape 4"/>
          <p:cNvSpPr/>
          <p:nvPr/>
        </p:nvSpPr>
        <p:spPr>
          <a:xfrm>
            <a:off x="0" y="6479280"/>
            <a:ext cx="6534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</p:txBody>
      </p:sp>
      <p:pic>
        <p:nvPicPr>
          <p:cNvPr id="408" name="Picture 7"/>
          <p:cNvPicPr/>
          <p:nvPr/>
        </p:nvPicPr>
        <p:blipFill>
          <a:blip r:embed="rId3"/>
          <a:stretch/>
        </p:blipFill>
        <p:spPr>
          <a:xfrm rot="451200">
            <a:off x="5466960" y="3747600"/>
            <a:ext cx="503640" cy="50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Calculates savings on client’s (autonomous car) end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1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1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3: </a:t>
            </a:r>
            <a:r>
              <a:rPr lang="en-GB" sz="24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n=10 trips for one autonomous car, 1000 such cars</a:t>
            </a:r>
            <a:endParaRPr/>
          </a:p>
        </p:txBody>
      </p:sp>
      <p:pic>
        <p:nvPicPr>
          <p:cNvPr id="412" name="Picture 4"/>
          <p:cNvPicPr/>
          <p:nvPr/>
        </p:nvPicPr>
        <p:blipFill>
          <a:blip r:embed="rId2"/>
          <a:stretch/>
        </p:blipFill>
        <p:spPr>
          <a:xfrm>
            <a:off x="1403640" y="1989000"/>
            <a:ext cx="6192360" cy="4477680"/>
          </a:xfrm>
          <a:prstGeom prst="rect">
            <a:avLst/>
          </a:prstGeom>
          <a:ln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0" y="6479280"/>
            <a:ext cx="6876000" cy="3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https://upload.wikimedia.org/wikipedia/commons/0/01/Berlin_Stra%C3%9Fenverkehr_%C3%9Cbersichtskarte.png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https://cdn1.iconfinder.com/data/icons/transportation-vehicles-2/128/self-driving-car-g-radar-128.png</a:t>
            </a:r>
            <a:endParaRPr/>
          </a:p>
        </p:txBody>
      </p:sp>
      <p:pic>
        <p:nvPicPr>
          <p:cNvPr id="414" name="Picture 7"/>
          <p:cNvPicPr/>
          <p:nvPr/>
        </p:nvPicPr>
        <p:blipFill>
          <a:blip r:embed="rId3"/>
          <a:stretch/>
        </p:blipFill>
        <p:spPr>
          <a:xfrm rot="451200">
            <a:off x="5466960" y="3747600"/>
            <a:ext cx="503640" cy="50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 1 </a:t>
            </a:r>
            <a:r>
              <a:rPr lang="en-GB" sz="12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(Server’s end)</a:t>
            </a: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		</a:t>
            </a:r>
            <a:r>
              <a:rPr lang="en-GB" sz="12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based on number of grids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16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17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 Results (mandatory grid based approach)</a:t>
            </a:r>
            <a:endParaRPr/>
          </a:p>
        </p:txBody>
      </p:sp>
      <p:graphicFrame>
        <p:nvGraphicFramePr>
          <p:cNvPr id="418" name="Chart 14"/>
          <p:cNvGraphicFramePr/>
          <p:nvPr/>
        </p:nvGraphicFramePr>
        <p:xfrm>
          <a:off x="0" y="2133000"/>
          <a:ext cx="914364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2 </a:t>
            </a:r>
            <a:r>
              <a:rPr lang="en-GB" sz="12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	         </a:t>
            </a:r>
            <a:r>
              <a:rPr lang="en-GB" sz="12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based on number of map objects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2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Evaluation Results (mandatory grid based approach)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2 (1 Day Difference) </a:t>
            </a:r>
            <a:r>
              <a:rPr lang="en-GB" sz="12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T-Test</a:t>
            </a:r>
            <a:endParaRPr/>
          </a:p>
        </p:txBody>
      </p:sp>
      <p:pic>
        <p:nvPicPr>
          <p:cNvPr id="425" name="Picture 5"/>
          <p:cNvPicPr/>
          <p:nvPr/>
        </p:nvPicPr>
        <p:blipFill>
          <a:blip r:embed="rId2"/>
          <a:stretch/>
        </p:blipFill>
        <p:spPr>
          <a:xfrm>
            <a:off x="1331640" y="1845000"/>
            <a:ext cx="6984360" cy="453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2 (15 Days Difference) </a:t>
            </a:r>
            <a:r>
              <a:rPr lang="en-GB" sz="12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T-Test</a:t>
            </a:r>
            <a:endParaRPr/>
          </a:p>
        </p:txBody>
      </p:sp>
      <p:pic>
        <p:nvPicPr>
          <p:cNvPr id="429" name="Picture 6"/>
          <p:cNvPicPr/>
          <p:nvPr/>
        </p:nvPicPr>
        <p:blipFill>
          <a:blip r:embed="rId2"/>
          <a:stretch/>
        </p:blipFill>
        <p:spPr>
          <a:xfrm>
            <a:off x="504000" y="1917000"/>
            <a:ext cx="8100000" cy="448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Scenario 3 </a:t>
            </a:r>
            <a:r>
              <a:rPr lang="en-GB" sz="12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(Client’s end) </a:t>
            </a:r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2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Evaluation Result</a:t>
            </a:r>
            <a:endParaRPr/>
          </a:p>
        </p:txBody>
      </p:sp>
      <p:pic>
        <p:nvPicPr>
          <p:cNvPr id="433" name="Picture 5"/>
          <p:cNvPicPr/>
          <p:nvPr/>
        </p:nvPicPr>
        <p:blipFill>
          <a:blip r:embed="rId2"/>
          <a:stretch/>
        </p:blipFill>
        <p:spPr>
          <a:xfrm>
            <a:off x="666360" y="1917000"/>
            <a:ext cx="7938000" cy="439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 of the art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Approach</a:t>
            </a:r>
            <a:endParaRPr/>
          </a:p>
          <a:p>
            <a:pPr marL="179280" indent="-178920">
              <a:lnSpc>
                <a:spcPct val="2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/>
          </a:p>
          <a:p>
            <a:pPr marL="179280" indent="-178920">
              <a:lnSpc>
                <a:spcPct val="200000"/>
              </a:lnSpc>
              <a:buClr>
                <a:srgbClr val="329FFF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29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52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3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Autonomous vehicles are coming...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Sensors based visibility limited to ~200m</a:t>
            </a:r>
            <a:endParaRPr/>
          </a:p>
          <a:p>
            <a:pPr marL="179280" indent="-178920">
              <a:lnSpc>
                <a:spcPct val="100000"/>
              </a:lnSpc>
              <a:buFont typeface="Wingdings" charset="2"/>
              <a:buChar char=""/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speeds not feasible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 5th meeting of the Open Auto Drive Forum on October 14, 2016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keynote speech</a:t>
            </a:r>
            <a:endParaRPr/>
          </a:p>
          <a:p>
            <a:pPr marL="179280" indent="-178920" algn="ctr">
              <a:lnSpc>
                <a:spcPct val="100000"/>
              </a:lnSpc>
            </a:pPr>
            <a:r>
              <a:rPr lang="en-GB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"Addressing the challenges of HD maps and Autonomous Driving"</a:t>
            </a: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http://www.openautodrive.org/news_5th_Meeting.php</a:t>
            </a: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http://www.openautodrive.org/resources/images/openADForum.jpg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http://blog.caranddriver.com/wp-content/uploads/2016/05/Map-Quest-inline-626x441.jpg</a:t>
            </a:r>
            <a:endParaRPr/>
          </a:p>
        </p:txBody>
      </p:sp>
      <p:sp>
        <p:nvSpPr>
          <p:cNvPr id="26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/>
          </a:p>
        </p:txBody>
      </p:sp>
      <p:pic>
        <p:nvPicPr>
          <p:cNvPr id="271" name="Picture 4"/>
          <p:cNvPicPr/>
          <p:nvPr/>
        </p:nvPicPr>
        <p:blipFill>
          <a:blip r:embed="rId2"/>
          <a:stretch/>
        </p:blipFill>
        <p:spPr>
          <a:xfrm>
            <a:off x="5011920" y="1562040"/>
            <a:ext cx="2619720" cy="1845000"/>
          </a:xfrm>
          <a:prstGeom prst="rect">
            <a:avLst/>
          </a:prstGeom>
          <a:ln>
            <a:noFill/>
          </a:ln>
        </p:spPr>
      </p:pic>
      <p:pic>
        <p:nvPicPr>
          <p:cNvPr id="272" name="Picture 5"/>
          <p:cNvPicPr/>
          <p:nvPr/>
        </p:nvPicPr>
        <p:blipFill>
          <a:blip r:embed="rId3" cstate="print"/>
          <a:stretch/>
        </p:blipFill>
        <p:spPr>
          <a:xfrm>
            <a:off x="1105200" y="2226240"/>
            <a:ext cx="274284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High-definition maps are important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Frequent updates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Inefficiency in update processes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save data!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research required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Summary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Breadth-first Approach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Efficient delivery of map updates based on MoVeNet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Ad-hoc Map Transfer between Vehicles using ProbSense.KOM</a:t>
            </a:r>
            <a:endParaRPr/>
          </a:p>
        </p:txBody>
      </p:sp>
      <p:sp>
        <p:nvSpPr>
          <p:cNvPr id="43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Future work arising from thesis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35892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Thank you for your attention! Questions?</a:t>
            </a:r>
            <a:endParaRPr/>
          </a:p>
        </p:txBody>
      </p:sp>
      <p:pic>
        <p:nvPicPr>
          <p:cNvPr id="442" name="Picture 3"/>
          <p:cNvPicPr/>
          <p:nvPr/>
        </p:nvPicPr>
        <p:blipFill>
          <a:blip r:embed="rId2"/>
          <a:stretch/>
        </p:blipFill>
        <p:spPr>
          <a:xfrm>
            <a:off x="2555640" y="1845000"/>
            <a:ext cx="4320720" cy="432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28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Backup Slides</a:t>
            </a:r>
            <a:endParaRPr/>
          </a:p>
        </p:txBody>
      </p:sp>
      <p:sp>
        <p:nvSpPr>
          <p:cNvPr id="44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6" name="TextShape 2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Process flow with tools used</a:t>
            </a:r>
            <a:endParaRPr/>
          </a:p>
        </p:txBody>
      </p:sp>
      <p:sp>
        <p:nvSpPr>
          <p:cNvPr id="447" name="CustomShape 3"/>
          <p:cNvSpPr/>
          <p:nvPr/>
        </p:nvSpPr>
        <p:spPr>
          <a:xfrm>
            <a:off x="251640" y="5445360"/>
            <a:ext cx="8640720" cy="115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Berlin.osm.pbf downloaded from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http://download.geofabrik.de/europe/germany/berlin.html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Osmosis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https://wiki.openstreetmap.org/wiki/Osmosis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Slightly modified version of osm2pgrouting, available at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https://github.com/aakashysharma/osm2pgrouting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lang="en-US" sz="1000" u="sng" strike="noStrike" spc="-1">
                <a:solidFill>
                  <a:srgbClr val="005AA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https://github.com/pgRouting/osm2pgrouting/tree/with-timestamp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</a:t>
            </a: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postgresql sever with extensions postgis &amp; pgrouting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^ Python code with modules such as geohash, psycopg2, oset etc.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48" name="Picture 7"/>
          <p:cNvPicPr/>
          <p:nvPr/>
        </p:nvPicPr>
        <p:blipFill>
          <a:blip r:embed="rId6"/>
          <a:stretch/>
        </p:blipFill>
        <p:spPr>
          <a:xfrm>
            <a:off x="1338120" y="1481040"/>
            <a:ext cx="6467040" cy="389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&lt;node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"298884272"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lat=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"54.0901447"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lon=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"12.2516513"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"SvenHRO"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"46882"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"1"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"676636"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"2008-09-21T21:37:45Z"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&lt;way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"26659127"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user=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"Masch"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uid=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"55988"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visible=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"true"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version=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"5"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changeset=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"4142606"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timestamp=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"2010-03-16T11:47:08Z"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"292403538"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"298884289"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...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&lt;nd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ref=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"261728686"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"highway"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"unclassified"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 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&lt;tag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k=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"name"</a:t>
            </a: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strike="noStrike" spc="-1">
                <a:solidFill>
                  <a:srgbClr val="7D9029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v=</a:t>
            </a:r>
            <a:r>
              <a:rPr lang="en-GB" sz="1400" strike="noStrike" spc="-1">
                <a:solidFill>
                  <a:srgbClr val="BA2121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"Pastower Straße"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/&gt;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 </a:t>
            </a:r>
            <a:r>
              <a:rPr lang="en-GB" sz="1400" b="1" strike="noStrike" spc="-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monospace"/>
              </a:rPr>
              <a:t>&lt;/way&gt;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http://wiki.openstreetmap.org/wiki/OSM_XML</a:t>
            </a:r>
            <a:endParaRPr/>
          </a:p>
        </p:txBody>
      </p:sp>
      <p:sp>
        <p:nvSpPr>
          <p:cNvPr id="45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OpenStreet Map basics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“Grid references</a:t>
            </a:r>
            <a:r>
              <a:rPr lang="en-GB" sz="20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define locations on maps using Cartesian coordinates.”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are relying on latitude &amp; longitude to mark a position and dividing the map into grids.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1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https://en.wikipedia.org/wiki/Grid_reference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4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Grids</a:t>
            </a:r>
            <a:endParaRPr/>
          </a:p>
        </p:txBody>
      </p:sp>
      <p:pic>
        <p:nvPicPr>
          <p:cNvPr id="455" name="Picture 4"/>
          <p:cNvPicPr/>
          <p:nvPr/>
        </p:nvPicPr>
        <p:blipFill>
          <a:blip r:embed="rId2" cstate="print"/>
          <a:stretch/>
        </p:blipFill>
        <p:spPr>
          <a:xfrm>
            <a:off x="6716160" y="2637000"/>
            <a:ext cx="2156040" cy="3833280"/>
          </a:xfrm>
          <a:prstGeom prst="rect">
            <a:avLst/>
          </a:prstGeom>
          <a:ln>
            <a:noFill/>
          </a:ln>
        </p:spPr>
      </p:pic>
      <p:pic>
        <p:nvPicPr>
          <p:cNvPr id="456" name="Picture 5"/>
          <p:cNvPicPr/>
          <p:nvPr/>
        </p:nvPicPr>
        <p:blipFill>
          <a:blip r:embed="rId3"/>
          <a:stretch/>
        </p:blipFill>
        <p:spPr>
          <a:xfrm>
            <a:off x="2764080" y="2828880"/>
            <a:ext cx="2742840" cy="3171600"/>
          </a:xfrm>
          <a:prstGeom prst="rect">
            <a:avLst/>
          </a:prstGeom>
          <a:ln>
            <a:noFill/>
          </a:ln>
        </p:spPr>
      </p:pic>
      <p:sp>
        <p:nvSpPr>
          <p:cNvPr id="457" name="CustomShape 4"/>
          <p:cNvSpPr/>
          <p:nvPr/>
        </p:nvSpPr>
        <p:spPr>
          <a:xfrm rot="12540000">
            <a:off x="5375520" y="3504960"/>
            <a:ext cx="273636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 is a latitude/longitude geocode system invented by Gustavo Niemeyer for encoding/decoding (lat,lon) pairs in a compact form. 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Geohash is hierarchical</a:t>
            </a:r>
            <a:endParaRPr/>
          </a:p>
          <a:p>
            <a:pPr marL="538200" lvl="2" indent="-186840">
              <a:lnSpc>
                <a:spcPct val="100000"/>
              </a:lnSpc>
              <a:buFont typeface="Wingdings" charset="2"/>
              <a:buChar char=""/>
            </a:pPr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Nearby places will often </a:t>
            </a:r>
            <a:endParaRPr/>
          </a:p>
          <a:p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(but not always) present similar </a:t>
            </a:r>
            <a:endParaRPr/>
          </a:p>
          <a:p>
            <a:r>
              <a:rPr lang="en-GB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prefixes	</a:t>
            </a:r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0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Geohash</a:t>
            </a:r>
            <a:endParaRPr/>
          </a:p>
        </p:txBody>
      </p:sp>
      <p:sp>
        <p:nvSpPr>
          <p:cNvPr id="461" name="CustomShape 4"/>
          <p:cNvSpPr/>
          <p:nvPr/>
        </p:nvSpPr>
        <p:spPr>
          <a:xfrm>
            <a:off x="-1224000" y="6289920"/>
            <a:ext cx="5867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http://www.movable-type.co.uk/scripts/geohash.html</a:t>
            </a:r>
            <a:endParaRPr/>
          </a:p>
        </p:txBody>
      </p:sp>
      <p:pic>
        <p:nvPicPr>
          <p:cNvPr id="462" name="Picture 5"/>
          <p:cNvPicPr/>
          <p:nvPr/>
        </p:nvPicPr>
        <p:blipFill>
          <a:blip r:embed="rId2"/>
          <a:stretch/>
        </p:blipFill>
        <p:spPr>
          <a:xfrm>
            <a:off x="3996000" y="2133000"/>
            <a:ext cx="4916160" cy="432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Wilson, Christopher KH, Seth Rogers, and Shawn Weisenburger. "The potential of precision maps in intelligent vehicles."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IEEE International Conference on Intelligent Vehicles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1998.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Balkić, Zoran, Damir Šoštarić, and Goran Horvat. "GeoHash and UUID identifier for multi-agent systems."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KES International Symposium on Agent and Multi-Agent Systems: Technologies and Applications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Springer Berlin Heidelberg, 2012.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Ishikawa, Kunihiro, et al. "Map navigation software of the electro-multivision of the'91 Toyoto Soarer."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1991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2. IEEE, 1991.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Asahara, Akinori, et al. "Locally Differential Map Update Method with Maintained Road Connections for Telematics Services."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 Data Management Workshops, 2008. MDMW 2008. Ninth International Conference on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2008.</a:t>
            </a:r>
            <a:endParaRPr/>
          </a:p>
        </p:txBody>
      </p:sp>
      <p:sp>
        <p:nvSpPr>
          <p:cNvPr id="46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Kyoungwook, et al. "A system framework for map air update navigation service."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ETRI Journal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33.4 (2011): 476-486.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Min, Kyoung-Wook, et al. "The mobile spatial DBMS for the partial map air update in the navigation."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2008 11th International IEEE Conference on Intelligent Transportation Systems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2008.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Kopf, Johannes, et al. "Automatic generation of destination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ACM Transactions on Graphics (TOG)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Vol. 29. No. 6. ACM, 2010.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Balley, S., and N. Regnauld. "Models and standards for on-demand mapping."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Proceedings of the 25th international cartographic conference. Paris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2011.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Schindler, Andreas. "Vehicle self-localization with high-precision digital maps." </a:t>
            </a:r>
            <a:r>
              <a:rPr lang="en-GB" sz="2000" i="1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Intelligent Vehicles Symposium (IV), 2013 IEEE</a:t>
            </a: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2013.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Cars acting as sensor nodes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https://cdn-360-content.s3.amazonaws.com/uploads/2015/06/LiveRoads.png</a:t>
            </a:r>
            <a:endParaRPr/>
          </a:p>
        </p:txBody>
      </p:sp>
      <p:sp>
        <p:nvSpPr>
          <p:cNvPr id="274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5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Updates</a:t>
            </a:r>
            <a:endParaRPr/>
          </a:p>
        </p:txBody>
      </p:sp>
      <p:pic>
        <p:nvPicPr>
          <p:cNvPr id="276" name="Picture 5"/>
          <p:cNvPicPr/>
          <p:nvPr/>
        </p:nvPicPr>
        <p:blipFill>
          <a:blip r:embed="rId2"/>
          <a:stretch/>
        </p:blipFill>
        <p:spPr>
          <a:xfrm>
            <a:off x="1912680" y="2324160"/>
            <a:ext cx="5305680" cy="37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Mikuriya, Makoto, et al. "Data structure of map data, map data storage medium, map data updating method and map data processing apparatus." U.S. Patent No. 7,526,492. 28 Apr. 2009.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Fischer, Sebastian, and Holger Dormann. "Technique for structuring a navigation database." U.S. Patent No. 9,280,567. 8 Mar. 2016.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Kamijo, Shunichiro, Koze Okumura, and Akinao Kitamura. "Digital road map database for vehicle navigation and road information systems." </a:t>
            </a:r>
            <a:r>
              <a:rPr lang="en-GB" sz="20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Navigation and Information Systems Conference, 1989. Conference Record</a:t>
            </a: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IEEE, 1989.</a:t>
            </a:r>
            <a:endParaRPr/>
          </a:p>
        </p:txBody>
      </p:sp>
      <p:sp>
        <p:nvSpPr>
          <p:cNvPr id="470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71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http://cars.typepad.com/.a/6a00d83451b3c669e20147e1c04c16970b-pi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https://sites.google.com/a/cypanthers.org/cyhsdrivered/_/rsrc/1391891997284/how-to-use-and-install-a-gps-correctly/garmin.png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https://cnet2.cbsistatic.com/img/9LAJgcpc_an8dRfX5ecP913S9b4=/770x433/2015/10/19/46d396fc-32eb-4b5c-8805-3a4ffa1e2695/carplay-1.jpg</a:t>
            </a:r>
            <a:endParaRPr/>
          </a:p>
          <a:p>
            <a:pPr marL="343080" indent="-342720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https://www.androidcentral.com/sites/androidcentral.com/files/articleimage/Casey%20Chan/2009/10/nav-gallery-18.jpg</a:t>
            </a: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9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Existing Car Navigation Map Solutions</a:t>
            </a:r>
            <a:endParaRPr/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395640" y="1498680"/>
            <a:ext cx="2664000" cy="1635480"/>
          </a:xfrm>
          <a:prstGeom prst="rect">
            <a:avLst/>
          </a:prstGeom>
          <a:ln>
            <a:noFill/>
          </a:ln>
        </p:spPr>
      </p:pic>
      <p:pic>
        <p:nvPicPr>
          <p:cNvPr id="281" name="Picture 5"/>
          <p:cNvPicPr/>
          <p:nvPr/>
        </p:nvPicPr>
        <p:blipFill>
          <a:blip r:embed="rId3"/>
          <a:stretch/>
        </p:blipFill>
        <p:spPr>
          <a:xfrm>
            <a:off x="323640" y="3717000"/>
            <a:ext cx="2818440" cy="1728000"/>
          </a:xfrm>
          <a:prstGeom prst="rect">
            <a:avLst/>
          </a:prstGeom>
          <a:ln>
            <a:noFill/>
          </a:ln>
        </p:spPr>
      </p:pic>
      <p:pic>
        <p:nvPicPr>
          <p:cNvPr id="282" name="Picture 6"/>
          <p:cNvPicPr/>
          <p:nvPr/>
        </p:nvPicPr>
        <p:blipFill>
          <a:blip r:embed="rId4"/>
          <a:stretch/>
        </p:blipFill>
        <p:spPr>
          <a:xfrm>
            <a:off x="5364000" y="1498680"/>
            <a:ext cx="2802600" cy="1575720"/>
          </a:xfrm>
          <a:prstGeom prst="rect">
            <a:avLst/>
          </a:prstGeom>
          <a:ln>
            <a:noFill/>
          </a:ln>
        </p:spPr>
      </p:pic>
      <p:pic>
        <p:nvPicPr>
          <p:cNvPr id="283" name="Picture 7"/>
          <p:cNvPicPr/>
          <p:nvPr/>
        </p:nvPicPr>
        <p:blipFill>
          <a:blip r:embed="rId5"/>
          <a:stretch/>
        </p:blipFill>
        <p:spPr>
          <a:xfrm>
            <a:off x="5364000" y="3789000"/>
            <a:ext cx="2944800" cy="1653840"/>
          </a:xfrm>
          <a:prstGeom prst="rect">
            <a:avLst/>
          </a:prstGeom>
          <a:ln>
            <a:noFill/>
          </a:ln>
        </p:spPr>
      </p:pic>
      <p:sp>
        <p:nvSpPr>
          <p:cNvPr id="284" name="CustomShape 4"/>
          <p:cNvSpPr/>
          <p:nvPr/>
        </p:nvSpPr>
        <p:spPr>
          <a:xfrm>
            <a:off x="1395360" y="3357000"/>
            <a:ext cx="6199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Offline</a:t>
            </a:r>
            <a:endParaRPr/>
          </a:p>
        </p:txBody>
      </p:sp>
      <p:sp>
        <p:nvSpPr>
          <p:cNvPr id="285" name="CustomShape 5"/>
          <p:cNvSpPr/>
          <p:nvPr/>
        </p:nvSpPr>
        <p:spPr>
          <a:xfrm>
            <a:off x="6517440" y="3357000"/>
            <a:ext cx="6231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 OnStar</a:t>
            </a:r>
            <a:endParaRPr/>
          </a:p>
          <a:p>
            <a:pPr marL="179280" indent="-178920">
              <a:lnSpc>
                <a:spcPct val="100000"/>
              </a:lnSpc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BMW ConnectedDrive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</p:txBody>
      </p:sp>
      <p:sp>
        <p:nvSpPr>
          <p:cNvPr id="287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8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Navigation Device / Connected Car</a:t>
            </a:r>
            <a:endParaRPr/>
          </a:p>
        </p:txBody>
      </p:sp>
      <p:sp>
        <p:nvSpPr>
          <p:cNvPr id="289" name="CustomShape 4"/>
          <p:cNvSpPr/>
          <p:nvPr/>
        </p:nvSpPr>
        <p:spPr>
          <a:xfrm>
            <a:off x="179640" y="6525360"/>
            <a:ext cx="662436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strike="noStrike" spc="-1">
                <a:solidFill>
                  <a:srgbClr val="CCCC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http://gmauthority.com/blog/wp-content/uploads/2011/06/How-OnStar-Works-small1.jpg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1" name="TextShape 2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Keeping up with the Changes</a:t>
            </a:r>
            <a:endParaRPr/>
          </a:p>
        </p:txBody>
      </p:sp>
      <p:sp>
        <p:nvSpPr>
          <p:cNvPr id="292" name="CustomShape 3"/>
          <p:cNvSpPr/>
          <p:nvPr/>
        </p:nvSpPr>
        <p:spPr>
          <a:xfrm>
            <a:off x="4356000" y="6237360"/>
            <a:ext cx="4571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https://free-info-pages.com/pics/xl330shome29.png</a:t>
            </a:r>
            <a:endParaRPr/>
          </a:p>
        </p:txBody>
      </p:sp>
      <p:pic>
        <p:nvPicPr>
          <p:cNvPr id="293" name="Picture 2"/>
          <p:cNvPicPr/>
          <p:nvPr/>
        </p:nvPicPr>
        <p:blipFill>
          <a:blip r:embed="rId2"/>
          <a:stretch/>
        </p:blipFill>
        <p:spPr>
          <a:xfrm>
            <a:off x="1403640" y="1628640"/>
            <a:ext cx="6318360" cy="46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250920" y="1484280"/>
            <a:ext cx="8640360" cy="496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format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 downloads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consuming ( sometimes ~2 hours *)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Unnecessary updates</a:t>
            </a:r>
            <a:endParaRPr/>
          </a:p>
          <a:p>
            <a:pPr marL="179280" indent="-178920">
              <a:lnSpc>
                <a:spcPct val="150000"/>
              </a:lnSpc>
              <a:buFont typeface="Wingdings" charset="2"/>
              <a:buChar char=""/>
            </a:pPr>
            <a:r>
              <a:rPr lang="en-GB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Frequency of updates</a:t>
            </a: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179280" indent="-178920">
              <a:lnSpc>
                <a:spcPct val="100000"/>
              </a:lnSpc>
            </a:pPr>
            <a:endParaRPr/>
          </a:p>
          <a:p>
            <a:pPr marL="179280" indent="-178920" algn="r">
              <a:lnSpc>
                <a:spcPct val="100000"/>
              </a:lnSpc>
            </a:pPr>
            <a:r>
              <a:rPr lang="en-GB" sz="10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https://auto-update.garmin.com/auto-update/?lang=en_US</a:t>
            </a:r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250920" y="6510240"/>
            <a:ext cx="5868720" cy="23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6" name="TextShape 3"/>
          <p:cNvSpPr txBox="1"/>
          <p:nvPr/>
        </p:nvSpPr>
        <p:spPr>
          <a:xfrm>
            <a:off x="254160" y="488880"/>
            <a:ext cx="6876720" cy="83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Disadvantages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1070</Words>
  <Application>LibreOffice/5.0.3.2$Linux_X86_64 LibreOffice_project/00m0$Build-2</Application>
  <PresentationFormat>On-screen Show (4:3)</PresentationFormat>
  <Paragraphs>380</Paragraphs>
  <Slides>50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Office Theme</vt:lpstr>
      <vt:lpstr>Office Theme</vt:lpstr>
      <vt:lpstr>Office Theme</vt:lpstr>
      <vt:lpstr>Office Theme</vt:lpstr>
      <vt:lpstr>1_H0</vt:lpstr>
      <vt:lpstr>Differential map updates for highly automated driving and enhanced driver assistance services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Car -&gt; Server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Map Updates</dc:title>
  <dc:creator>Aakash Sharma</dc:creator>
  <cp:lastModifiedBy>user</cp:lastModifiedBy>
  <cp:revision>396</cp:revision>
  <dcterms:modified xsi:type="dcterms:W3CDTF">2017-02-20T07:52:41Z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SKOMID">
    <vt:lpwstr>591d73a1-fdec-4118-9d1b-e68bb7c6a0b0</vt:lpwstr>
  </property>
  <property fmtid="{D5CDD505-2E9C-101B-9397-08002B2CF9AE}" pid="6" name="LinksUpToDate">
    <vt:bool>false</vt:bool>
  </property>
  <property fmtid="{D5CDD505-2E9C-101B-9397-08002B2CF9AE}" pid="7" name="MMClips">
    <vt:i4>1</vt:i4>
  </property>
  <property fmtid="{D5CDD505-2E9C-101B-9397-08002B2CF9AE}" pid="8" name="Notes">
    <vt:i4>4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52</vt:i4>
  </property>
  <property fmtid="{D5CDD505-2E9C-101B-9397-08002B2CF9AE}" pid="13" name="docID">
    <vt:lpwstr>123bb053-ad6c-46a1-9234-a71650388708</vt:lpwstr>
  </property>
</Properties>
</file>